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6"/>
  </p:notesMasterIdLst>
  <p:handoutMasterIdLst>
    <p:handoutMasterId r:id="rId17"/>
  </p:handoutMasterIdLst>
  <p:sldIdLst>
    <p:sldId id="268" r:id="rId10"/>
    <p:sldId id="275" r:id="rId11"/>
    <p:sldId id="276" r:id="rId12"/>
    <p:sldId id="277" r:id="rId13"/>
    <p:sldId id="278" r:id="rId14"/>
    <p:sldId id="27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1" autoAdjust="0"/>
    <p:restoredTop sz="50000" autoAdjust="0"/>
  </p:normalViewPr>
  <p:slideViewPr>
    <p:cSldViewPr snapToGrid="0">
      <p:cViewPr varScale="1">
        <p:scale>
          <a:sx n="114" d="100"/>
          <a:sy n="114" d="100"/>
        </p:scale>
        <p:origin x="17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5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4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  <p:sldLayoutId id="214748377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/>
              <a:t>Insert Slide Title Line 1</a:t>
            </a:r>
            <a:br>
              <a:rPr lang="en-US"/>
            </a:br>
            <a:r>
              <a:rPr lang="en-US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Insert Subhead Line 1</a:t>
            </a:r>
            <a:br>
              <a:rPr lang="en-US" sz="2400"/>
            </a:br>
            <a:r>
              <a:rPr lang="en-US" sz="240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6472" y="1602811"/>
            <a:ext cx="4887087" cy="1314125"/>
          </a:xfrm>
        </p:spPr>
        <p:txBody>
          <a:bodyPr/>
          <a:lstStyle/>
          <a:p>
            <a:pPr algn="ctr"/>
            <a:r>
              <a:rPr lang="en-US" sz="4000" dirty="0"/>
              <a:t>Wild Mushroom Identification</a:t>
            </a:r>
            <a:endParaRPr lang="en-US" sz="4000" b="0" dirty="0"/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6472" y="3462963"/>
            <a:ext cx="5784169" cy="1822269"/>
          </a:xfrm>
        </p:spPr>
        <p:txBody>
          <a:bodyPr/>
          <a:lstStyle/>
          <a:p>
            <a:r>
              <a:rPr lang="en-US" altLang="zh-CN" b="1" dirty="0"/>
              <a:t>Presenters’</a:t>
            </a:r>
            <a:r>
              <a:rPr lang="zh-CN" altLang="en-US" b="1" dirty="0"/>
              <a:t> </a:t>
            </a:r>
            <a:r>
              <a:rPr lang="en-US" altLang="zh-CN" b="1" dirty="0"/>
              <a:t>name:</a:t>
            </a:r>
            <a:r>
              <a:rPr lang="zh-CN" altLang="en-US" b="1" dirty="0"/>
              <a:t> </a:t>
            </a:r>
            <a:r>
              <a:rPr lang="en-US" dirty="0"/>
              <a:t>Xiang Yang, </a:t>
            </a:r>
            <a:r>
              <a:rPr lang="en-US" dirty="0" err="1"/>
              <a:t>Shikuan</a:t>
            </a:r>
            <a:r>
              <a:rPr lang="en-US" dirty="0"/>
              <a:t> Gao, </a:t>
            </a:r>
            <a:r>
              <a:rPr lang="en-US" dirty="0" err="1"/>
              <a:t>Haoran</a:t>
            </a:r>
            <a:r>
              <a:rPr lang="en-US" dirty="0"/>
              <a:t> Du, </a:t>
            </a:r>
            <a:r>
              <a:rPr lang="en-US" dirty="0" err="1"/>
              <a:t>Ruiwen</a:t>
            </a:r>
            <a:r>
              <a:rPr lang="en-US" dirty="0"/>
              <a:t> Shi</a:t>
            </a:r>
          </a:p>
          <a:p>
            <a:endParaRPr lang="en-US" dirty="0"/>
          </a:p>
          <a:p>
            <a:r>
              <a:rPr lang="en-US" altLang="zh-CN" b="1" dirty="0"/>
              <a:t>Instructor: </a:t>
            </a:r>
            <a:r>
              <a:rPr lang="en-US" altLang="zh-CN" dirty="0" err="1"/>
              <a:t>Yifan</a:t>
            </a:r>
            <a:r>
              <a:rPr lang="en-US" altLang="zh-CN" dirty="0"/>
              <a:t> 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63132"/>
            <a:ext cx="9143999" cy="831786"/>
          </a:xfrm>
        </p:spPr>
        <p:txBody>
          <a:bodyPr/>
          <a:lstStyle/>
          <a:p>
            <a:r>
              <a:rPr lang="en-US" altLang="zh-CN" sz="4000" b="1" dirty="0"/>
              <a:t>Data Description</a:t>
            </a:r>
            <a:endParaRPr lang="en-US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2039112"/>
            <a:ext cx="9143999" cy="4818888"/>
          </a:xfrm>
        </p:spPr>
        <p:txBody>
          <a:bodyPr/>
          <a:lstStyle/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>
                <a:solidFill>
                  <a:schemeClr val="dk1"/>
                </a:solidFill>
              </a:rPr>
              <a:t>Raw data from Kaggle</a:t>
            </a:r>
          </a:p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>
                <a:solidFill>
                  <a:schemeClr val="dk1"/>
                </a:solidFill>
              </a:rPr>
              <a:t>Dataset with 23 species of gilled mushrooms</a:t>
            </a:r>
          </a:p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>
                <a:solidFill>
                  <a:schemeClr val="dk1"/>
                </a:solidFill>
              </a:rPr>
              <a:t>Over 8000 variables and 23 attributes</a:t>
            </a:r>
          </a:p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>
                <a:solidFill>
                  <a:schemeClr val="dk1"/>
                </a:solidFill>
              </a:rPr>
              <a:t>Each attribute influences on the outcome of a single type of mushroom is edible or poisonous</a:t>
            </a:r>
          </a:p>
          <a:p>
            <a:pPr marL="0" lvl="0" indent="0"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zh-CN" dirty="0">
              <a:solidFill>
                <a:schemeClr val="dk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Shape 104">
            <a:extLst>
              <a:ext uri="{FF2B5EF4-FFF2-40B4-BE49-F238E27FC236}">
                <a16:creationId xmlns:a16="http://schemas.microsoft.com/office/drawing/2014/main" id="{62A8B2CA-E69A-4D51-B8BF-45482BBB1B29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4177" y="3662190"/>
            <a:ext cx="5274310" cy="2016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89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8839"/>
            <a:ext cx="9144000" cy="897521"/>
          </a:xfrm>
        </p:spPr>
        <p:txBody>
          <a:bodyPr/>
          <a:lstStyle/>
          <a:p>
            <a:r>
              <a:rPr lang="en-US" altLang="zh-CN" sz="4000" b="1" dirty="0"/>
              <a:t>Null Check</a:t>
            </a:r>
            <a:endParaRPr lang="zh-CN" altLang="zh-C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862580"/>
            <a:ext cx="9144000" cy="4995420"/>
          </a:xfrm>
        </p:spPr>
        <p:txBody>
          <a:bodyPr/>
          <a:lstStyle/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/>
              <a:t>Dataset should have no null values</a:t>
            </a:r>
          </a:p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/>
              <a:t>A null indicates that a variable doesn’t point to any object and holds no value</a:t>
            </a:r>
          </a:p>
          <a:p>
            <a:pPr lvl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altLang="zh-CN" dirty="0"/>
              <a:t>Null values of each attributes is zero</a:t>
            </a:r>
          </a:p>
          <a:p>
            <a:pPr marL="457200" lvl="0" indent="-457200"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endParaRPr lang="en-US" altLang="zh-CN" dirty="0">
              <a:solidFill>
                <a:schemeClr val="dk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Shape 106">
            <a:extLst>
              <a:ext uri="{FF2B5EF4-FFF2-40B4-BE49-F238E27FC236}">
                <a16:creationId xmlns:a16="http://schemas.microsoft.com/office/drawing/2014/main" id="{9DDAEA17-32BF-4CFD-9457-D0A9BE4479D1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5939" y="2838406"/>
            <a:ext cx="2312670" cy="3310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6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AE0E-EC94-4B65-9727-F29A402F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8840"/>
            <a:ext cx="9143999" cy="838798"/>
          </a:xfrm>
        </p:spPr>
        <p:txBody>
          <a:bodyPr/>
          <a:lstStyle/>
          <a:p>
            <a:r>
              <a:rPr lang="en-US" altLang="zh-CN" sz="4000" b="1" dirty="0"/>
              <a:t>Encoding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99DBB-5E6E-4935-B39A-8CB0EAD0CA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879134"/>
            <a:ext cx="9144000" cy="4978866"/>
          </a:xfrm>
        </p:spPr>
        <p:txBody>
          <a:bodyPr/>
          <a:lstStyle/>
          <a:p>
            <a:r>
              <a:rPr lang="en-US" altLang="zh-CN" dirty="0"/>
              <a:t>Since dataset has string values, it needed to convert all the unique values into integers</a:t>
            </a:r>
          </a:p>
          <a:p>
            <a:r>
              <a:rPr lang="en-US" altLang="zh-CN" dirty="0"/>
              <a:t>Each attribute has a sequence of numbers into a specialized format for efficient analyze in the future process of the project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38390-2EF7-43F8-905B-BDEC0997F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F57D8E1A-D409-4DB4-92A5-61D83CC067A5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4518" y="3429000"/>
            <a:ext cx="5942417" cy="1717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68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4CDA-DA5A-4ED3-8E85-B52DB491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062"/>
            <a:ext cx="9143999" cy="855576"/>
          </a:xfrm>
        </p:spPr>
        <p:txBody>
          <a:bodyPr/>
          <a:lstStyle/>
          <a:p>
            <a:r>
              <a:rPr lang="en-US" altLang="zh-CN" sz="4000" b="1" dirty="0"/>
              <a:t>Balance Check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7700E-FA0A-4773-A93D-372467D51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929468"/>
            <a:ext cx="9143999" cy="4928532"/>
          </a:xfrm>
        </p:spPr>
        <p:txBody>
          <a:bodyPr/>
          <a:lstStyle/>
          <a:p>
            <a:r>
              <a:rPr lang="en-US" altLang="zh-CN" dirty="0"/>
              <a:t>Make sure data prediction will be unbiased towards to the frequent class</a:t>
            </a:r>
          </a:p>
          <a:p>
            <a:r>
              <a:rPr lang="en-US" altLang="zh-CN" dirty="0"/>
              <a:t>Imbalance dataset is a special case for classification problem where the class distribution is not uniform among the classes</a:t>
            </a:r>
          </a:p>
          <a:p>
            <a:r>
              <a:rPr lang="en-US" altLang="zh-CN" dirty="0"/>
              <a:t>Our dataset is basically balance between edible and poisonous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AB70F-E5E9-449D-8B14-81830F45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Shape 108">
            <a:extLst>
              <a:ext uri="{FF2B5EF4-FFF2-40B4-BE49-F238E27FC236}">
                <a16:creationId xmlns:a16="http://schemas.microsoft.com/office/drawing/2014/main" id="{87FFBA7A-18BB-46BA-B7A3-60EC9C919F4D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7664" y="3393988"/>
            <a:ext cx="4826000" cy="290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34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0BFB-01D8-44DC-A7C0-A73BFC73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229"/>
            <a:ext cx="9144000" cy="872354"/>
          </a:xfrm>
        </p:spPr>
        <p:txBody>
          <a:bodyPr/>
          <a:lstStyle/>
          <a:p>
            <a:r>
              <a:rPr lang="en-US" altLang="zh-CN" sz="4000" b="1" dirty="0"/>
              <a:t>Data Splitting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EAA94-E09D-45DF-8071-7148C03134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912690"/>
            <a:ext cx="9144000" cy="4945310"/>
          </a:xfrm>
        </p:spPr>
        <p:txBody>
          <a:bodyPr/>
          <a:lstStyle/>
          <a:p>
            <a:r>
              <a:rPr lang="en-US" altLang="zh-CN" dirty="0"/>
              <a:t>Split the data into train data and test data according to the ratio of 8 to 2 to build and test the model</a:t>
            </a:r>
          </a:p>
          <a:p>
            <a:r>
              <a:rPr lang="en-US" altLang="zh-CN" dirty="0"/>
              <a:t>Plot correlation matrix</a:t>
            </a:r>
          </a:p>
          <a:p>
            <a:r>
              <a:rPr lang="en-US" altLang="zh-CN" dirty="0"/>
              <a:t>Blue/red blocks mean positive/negative correlation between two attributes</a:t>
            </a:r>
          </a:p>
          <a:p>
            <a:r>
              <a:rPr lang="en-US" altLang="zh-CN" dirty="0"/>
              <a:t>The darker color means stronger correlation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5C87D-00A9-48D5-A0C4-342E708B7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Shape 109">
            <a:extLst>
              <a:ext uri="{FF2B5EF4-FFF2-40B4-BE49-F238E27FC236}">
                <a16:creationId xmlns:a16="http://schemas.microsoft.com/office/drawing/2014/main" id="{CCF77925-D23B-4BDE-BEF0-9EBD9021F849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2288" y="3340784"/>
            <a:ext cx="4021338" cy="296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0663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38097</TotalTime>
  <Words>218</Words>
  <Application>Microsoft Office PowerPoint</Application>
  <PresentationFormat>On-screen Show 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宋体</vt:lpstr>
      <vt:lpstr>Arial</vt:lpstr>
      <vt:lpstr>Calibri</vt:lpstr>
      <vt:lpstr>Century Gothic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Data Description</vt:lpstr>
      <vt:lpstr>Null Check</vt:lpstr>
      <vt:lpstr>Encoding </vt:lpstr>
      <vt:lpstr>Balance Check </vt:lpstr>
      <vt:lpstr>Data Splitting 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Shikuan Gao</cp:lastModifiedBy>
  <cp:revision>612</cp:revision>
  <cp:lastPrinted>2014-07-29T20:42:09Z</cp:lastPrinted>
  <dcterms:created xsi:type="dcterms:W3CDTF">2013-11-01T14:42:31Z</dcterms:created>
  <dcterms:modified xsi:type="dcterms:W3CDTF">2017-12-13T05:48:00Z</dcterms:modified>
</cp:coreProperties>
</file>